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6" r:id="rId3"/>
    <p:sldId id="29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57" r:id="rId12"/>
    <p:sldId id="294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Gill Sans MT" panose="020B05020201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BF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4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6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sp>
        <p:nvSpPr>
          <p:cNvPr id="4" name="Shape 184"/>
          <p:cNvSpPr txBox="1"/>
          <p:nvPr/>
        </p:nvSpPr>
        <p:spPr>
          <a:xfrm>
            <a:off x="105600" y="11349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positive: We said there is a difference, but there’s not. Confidence measured with significance level (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α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). Usually 0.05, 0.10, or 0.01.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False negative: There is a difference, but we didn’t find it. Likelihood of error is expressed as the power (1-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β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Gill Sans MT"/>
                <a:sym typeface="Gill Sans MT"/>
              </a:rPr>
              <a:t>). Can be adjusted by changing alpha or increasing sample size.</a:t>
            </a: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57200" y="299014"/>
            <a:ext cx="84582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is a “parametric test”?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where you assume the data is normally distributed.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Non-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parametric tests transform the data in order to calculate a test statistic.</a:t>
            </a:r>
          </a:p>
        </p:txBody>
      </p:sp>
    </p:spTree>
    <p:extLst>
      <p:ext uri="{BB962C8B-B14F-4D97-AF65-F5344CB8AC3E}">
        <p14:creationId xmlns:p14="http://schemas.microsoft.com/office/powerpoint/2010/main" val="18434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s://www.aea267.k12.ia.us/system/assets/uploads/images/1617/parametric-table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25" y="991801"/>
            <a:ext cx="873720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0.10, 0.05, 0.01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799" y="228600"/>
            <a:ext cx="8239845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Hypothesis testing: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Follows a deductive mode of reasoning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26672-BF14-447E-A6CB-83D47D1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82" y="1705855"/>
            <a:ext cx="5869436" cy="46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to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known population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streaming 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We interviewed 85 UGA students and found that they watched 19 hours a week of video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steaming video. We interviewed 100 UGA students and found that they watched 19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7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258" name="Shape 258"/>
          <p:cNvSpPr/>
          <p:nvPr/>
        </p:nvSpPr>
        <p:spPr>
          <a:xfrm>
            <a:off x="5204653" y="4137869"/>
            <a:ext cx="1442435" cy="80488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C8E542C-255D-4526-80A5-AEFC185802DF}"/>
                  </a:ext>
                </a:extLst>
              </p:cNvPr>
              <p:cNvSpPr/>
              <p:nvPr/>
            </p:nvSpPr>
            <p:spPr>
              <a:xfrm>
                <a:off x="6024072" y="1755938"/>
                <a:ext cx="1473480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sym typeface="Gill Sans MT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sym typeface="Gill Sans MT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rgbClr val="FFFF66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 = 19</a:t>
                </a: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 panose="020B0502020104020203" pitchFamily="34" charset="0"/>
                  </a:rPr>
                  <a:t>µ = 25</a:t>
                </a: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 panose="020B0502020104020203" pitchFamily="34" charset="0"/>
                    <a:ea typeface="Gill Sans MT"/>
                    <a:cs typeface="Gill Sans MT"/>
                    <a:sym typeface="Gill Sans MT"/>
                  </a:rPr>
                  <a:t>s = 3.2</a:t>
                </a:r>
                <a:endParaRPr lang="en-US" sz="3200" dirty="0">
                  <a:solidFill>
                    <a:srgbClr val="FFFF66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  <a:p>
                <a:r>
                  <a:rPr lang="en-US" sz="3200" dirty="0">
                    <a:solidFill>
                      <a:srgbClr val="FFFF66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n = 100</a:t>
                </a:r>
                <a:endParaRPr lang="en-US" sz="32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C8E542C-255D-4526-80A5-AEFC18580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72" y="1755938"/>
                <a:ext cx="1473480" cy="2062103"/>
              </a:xfrm>
              <a:prstGeom prst="rect">
                <a:avLst/>
              </a:prstGeom>
              <a:blipFill>
                <a:blip r:embed="rId4"/>
                <a:stretch>
                  <a:fillRect l="-10331" t="-3846" r="-10331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8676F-9EDD-414A-A29A-C7283A516BEF}"/>
                  </a:ext>
                </a:extLst>
              </p:cNvPr>
              <p:cNvSpPr txBox="1"/>
              <p:nvPr/>
            </p:nvSpPr>
            <p:spPr>
              <a:xfrm>
                <a:off x="958479" y="3947672"/>
                <a:ext cx="5688609" cy="1500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BFB6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BFB65"/>
                              </a:solidFill>
                              <a:latin typeface="Cambria Math" panose="02040503050406030204" pitchFamily="18" charset="0"/>
                            </a:rPr>
                            <m:t>19 −25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3600" b="0" i="1" smtClean="0">
                                  <a:solidFill>
                                    <a:srgbClr val="FBFB6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BFB65"/>
                                  </a:solidFill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600" b="0" i="1" smtClean="0">
                                      <a:solidFill>
                                        <a:srgbClr val="FBFB6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BFB65"/>
                                      </a:solidFill>
                                      <a:latin typeface="Cambria Math" panose="02040503050406030204" pitchFamily="18" charset="0"/>
                                    </a:rPr>
                                    <m:t>100 −1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600" b="0" i="1" smtClean="0">
                          <a:solidFill>
                            <a:srgbClr val="FBFB65"/>
                          </a:solidFill>
                          <a:latin typeface="Cambria Math" panose="02040503050406030204" pitchFamily="18" charset="0"/>
                        </a:rPr>
                        <m:t>=−18.7 </m:t>
                      </m:r>
                    </m:oMath>
                  </m:oMathPara>
                </a14:m>
                <a:endParaRPr lang="en-US" sz="3200" dirty="0">
                  <a:solidFill>
                    <a:srgbClr val="FBFB6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48676F-9EDD-414A-A29A-C7283A51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79" y="3947672"/>
                <a:ext cx="5688609" cy="1500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more or less video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-18.7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Have different viewing</a:t>
            </a:r>
            <a:b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habits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 as a whole.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≤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&gt;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for a </a:t>
            </a:r>
            <a:r>
              <a:rPr lang="en-US" sz="28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one-tailed test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is 1.645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00569-1CD7-4356-959D-1DAAC18D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13" y="3288766"/>
            <a:ext cx="4427925" cy="2951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1405E-CF26-4499-918E-B825118E76E2}"/>
                  </a:ext>
                </a:extLst>
              </p:cNvPr>
              <p:cNvSpPr txBox="1"/>
              <p:nvPr/>
            </p:nvSpPr>
            <p:spPr>
              <a:xfrm>
                <a:off x="457200" y="4158676"/>
                <a:ext cx="5860130" cy="1741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</a:rPr>
                            <m:t>0.51 −0.47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0.51 ∗0.49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US" sz="3600" dirty="0">
                  <a:solidFill>
                    <a:srgbClr val="FFFF66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1405E-CF26-4499-918E-B825118E7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58676"/>
                <a:ext cx="5860130" cy="1741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0.57 does NOT reach our critical value of 1.645.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cannot say with that dog ownership in Athens is greater than the national average with 95% confidence.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Texas.  According to census data, the mean income of Texas residents is $43,205.  He surveys 63 geographers in the state and 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geographers have an income higher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217673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304800" y="2954248"/>
            <a:ext cx="3950100" cy="2595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Null: µ ≥ 107</a:t>
            </a:r>
          </a:p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Alternative: µ &lt; 107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398" y="1334299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1637</Words>
  <Application>Microsoft Office PowerPoint</Application>
  <PresentationFormat>On-screen Show (4:3)</PresentationFormat>
  <Paragraphs>271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Gill Sans MT</vt:lpstr>
      <vt:lpstr>Noto Sans Symbols</vt:lpstr>
      <vt:lpstr>Calibri</vt:lpstr>
      <vt:lpstr>Times New Roman</vt:lpstr>
      <vt:lpstr>Arial</vt:lpstr>
      <vt:lpstr>Cambria Math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Gerald Shannon</cp:lastModifiedBy>
  <cp:revision>10</cp:revision>
  <dcterms:modified xsi:type="dcterms:W3CDTF">2019-10-14T17:49:01Z</dcterms:modified>
</cp:coreProperties>
</file>